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05" r:id="rId4"/>
    <p:sldId id="258" r:id="rId5"/>
    <p:sldId id="418" r:id="rId6"/>
    <p:sldId id="261" r:id="rId7"/>
    <p:sldId id="262" r:id="rId8"/>
    <p:sldId id="263" r:id="rId9"/>
    <p:sldId id="264" r:id="rId10"/>
    <p:sldId id="267" r:id="rId11"/>
    <p:sldId id="268" r:id="rId12"/>
    <p:sldId id="269" r:id="rId13"/>
    <p:sldId id="526" r:id="rId14"/>
    <p:sldId id="270" r:id="rId15"/>
    <p:sldId id="528" r:id="rId16"/>
    <p:sldId id="271" r:id="rId17"/>
    <p:sldId id="272" r:id="rId18"/>
    <p:sldId id="273" r:id="rId19"/>
    <p:sldId id="274" r:id="rId20"/>
    <p:sldId id="275" r:id="rId21"/>
    <p:sldId id="276" r:id="rId22"/>
    <p:sldId id="530" r:id="rId23"/>
    <p:sldId id="531" r:id="rId24"/>
    <p:sldId id="277" r:id="rId25"/>
    <p:sldId id="278" r:id="rId26"/>
    <p:sldId id="424" r:id="rId27"/>
    <p:sldId id="425" r:id="rId28"/>
    <p:sldId id="426" r:id="rId29"/>
    <p:sldId id="335" r:id="rId30"/>
    <p:sldId id="331" r:id="rId31"/>
    <p:sldId id="332" r:id="rId32"/>
    <p:sldId id="333" r:id="rId33"/>
    <p:sldId id="334" r:id="rId34"/>
    <p:sldId id="455" r:id="rId35"/>
    <p:sldId id="480" r:id="rId36"/>
    <p:sldId id="457" r:id="rId37"/>
    <p:sldId id="458" r:id="rId38"/>
    <p:sldId id="460" r:id="rId39"/>
    <p:sldId id="461" r:id="rId40"/>
    <p:sldId id="462" r:id="rId41"/>
    <p:sldId id="459" r:id="rId42"/>
    <p:sldId id="345" r:id="rId43"/>
    <p:sldId id="283" r:id="rId44"/>
    <p:sldId id="362" r:id="rId45"/>
    <p:sldId id="356" r:id="rId46"/>
    <p:sldId id="357" r:id="rId47"/>
    <p:sldId id="310" r:id="rId48"/>
    <p:sldId id="286" r:id="rId49"/>
    <p:sldId id="287" r:id="rId50"/>
    <p:sldId id="288" r:id="rId51"/>
    <p:sldId id="289" r:id="rId52"/>
    <p:sldId id="409" r:id="rId53"/>
    <p:sldId id="415" r:id="rId54"/>
    <p:sldId id="421" r:id="rId55"/>
    <p:sldId id="429" r:id="rId56"/>
    <p:sldId id="611"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620" r:id="rId108"/>
    <p:sldId id="441" r:id="rId109"/>
    <p:sldId id="443" r:id="rId110"/>
    <p:sldId id="537" r:id="rId111"/>
    <p:sldId id="541" r:id="rId112"/>
    <p:sldId id="543" r:id="rId113"/>
    <p:sldId id="548" r:id="rId114"/>
    <p:sldId id="549" r:id="rId115"/>
    <p:sldId id="550" r:id="rId116"/>
    <p:sldId id="561" r:id="rId117"/>
    <p:sldId id="560" r:id="rId118"/>
    <p:sldId id="559" r:id="rId119"/>
    <p:sldId id="555" r:id="rId120"/>
    <p:sldId id="558" r:id="rId121"/>
    <p:sldId id="607" r:id="rId122"/>
    <p:sldId id="608" r:id="rId123"/>
    <p:sldId id="609" r:id="rId124"/>
    <p:sldId id="610" r:id="rId125"/>
    <p:sldId id="444" r:id="rId126"/>
    <p:sldId id="445" r:id="rId127"/>
    <p:sldId id="447" r:id="rId128"/>
    <p:sldId id="446" r:id="rId129"/>
    <p:sldId id="449" r:id="rId130"/>
    <p:sldId id="502" r:id="rId131"/>
    <p:sldId id="529" r:id="rId132"/>
    <p:sldId id="615" r:id="rId133"/>
    <p:sldId id="613" r:id="rId134"/>
    <p:sldId id="614" r:id="rId135"/>
    <p:sldId id="616" r:id="rId136"/>
    <p:sldId id="603" r:id="rId137"/>
    <p:sldId id="619"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621" r:id="rId228"/>
    <p:sldId id="568" r:id="rId229"/>
    <p:sldId id="569" r:id="rId230"/>
    <p:sldId id="570" r:id="rId231"/>
    <p:sldId id="571" r:id="rId232"/>
    <p:sldId id="572" r:id="rId233"/>
    <p:sldId id="573" r:id="rId234"/>
    <p:sldId id="574" r:id="rId235"/>
    <p:sldId id="575" r:id="rId236"/>
    <p:sldId id="576" r:id="rId237"/>
    <p:sldId id="577"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63" d="100"/>
          <a:sy n="63" d="100"/>
        </p:scale>
        <p:origin x="-3656" y="-1136"/>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11481560"/>
        <c:axId val="2112031480"/>
        <c:axId val="0"/>
      </c:bar3DChart>
      <c:catAx>
        <c:axId val="2111481560"/>
        <c:scaling>
          <c:orientation val="minMax"/>
        </c:scaling>
        <c:delete val="1"/>
        <c:axPos val="b"/>
        <c:majorTickMark val="out"/>
        <c:minorTickMark val="none"/>
        <c:tickLblPos val="nextTo"/>
        <c:crossAx val="2112031480"/>
        <c:crosses val="autoZero"/>
        <c:auto val="1"/>
        <c:lblAlgn val="ctr"/>
        <c:lblOffset val="100"/>
        <c:noMultiLvlLbl val="0"/>
      </c:catAx>
      <c:valAx>
        <c:axId val="2112031480"/>
        <c:scaling>
          <c:orientation val="minMax"/>
        </c:scaling>
        <c:delete val="0"/>
        <c:axPos val="l"/>
        <c:majorGridlines/>
        <c:numFmt formatCode="0" sourceLinked="1"/>
        <c:majorTickMark val="out"/>
        <c:minorTickMark val="none"/>
        <c:tickLblPos val="nextTo"/>
        <c:crossAx val="211148156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20/10/2012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20/10/2012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maindrivendesign.org/node/88"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1.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14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4.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8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6.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a:t>Pros</a:t>
            </a:r>
          </a:p>
          <a:p>
            <a:pPr lvl="1"/>
            <a:r>
              <a:rPr lang="en-US" dirty="0"/>
              <a:t>Speed: no network calls</a:t>
            </a:r>
          </a:p>
          <a:p>
            <a:pPr lvl="1"/>
            <a:r>
              <a:rPr lang="en-US" dirty="0"/>
              <a:t>APIs: core APIs, traversers, Cypher</a:t>
            </a:r>
          </a:p>
          <a:p>
            <a:pPr lvl="1"/>
            <a:r>
              <a:rPr lang="en-US" dirty="0"/>
              <a:t>Easy to write functional tests: just inject </a:t>
            </a:r>
            <a:r>
              <a:rPr lang="en-US" dirty="0" err="1">
                <a:latin typeface="Courier"/>
                <a:cs typeface="Courier"/>
              </a:rPr>
              <a:t>GraphDatabaseAPI</a:t>
            </a:r>
            <a:r>
              <a:rPr lang="en-US" dirty="0">
                <a:latin typeface="Courier"/>
                <a:cs typeface="Courier"/>
              </a:rPr>
              <a:t> </a:t>
            </a:r>
          </a:p>
          <a:p>
            <a:pPr lvl="1"/>
            <a:r>
              <a:rPr lang="en-US" dirty="0"/>
              <a:t>Can still use HA</a:t>
            </a:r>
          </a:p>
          <a:p>
            <a:r>
              <a:rPr lang="en-US" dirty="0"/>
              <a:t>Cons</a:t>
            </a:r>
          </a:p>
          <a:p>
            <a:pPr lvl="1"/>
            <a:r>
              <a:rPr lang="en-US" dirty="0"/>
              <a:t>Java (or JVM language) only</a:t>
            </a:r>
          </a:p>
          <a:p>
            <a:pPr lvl="1"/>
            <a:r>
              <a:rPr lang="en-US" dirty="0"/>
              <a:t>Application responsible for controlling database lifecycle</a:t>
            </a:r>
          </a:p>
          <a:p>
            <a:pPr lvl="1"/>
            <a:r>
              <a:rPr lang="en-US" dirty="0"/>
              <a:t>Application GC pauses can slow down queries and disrupt HA</a:t>
            </a:r>
          </a:p>
          <a:p>
            <a:pPr lvl="1"/>
            <a:r>
              <a:rPr lang="en-US" dirty="0"/>
              <a:t>Number of instances tied to number of app servers</a:t>
            </a:r>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Recommendations</a:t>
            </a:r>
            <a:endParaRPr lang="en-US" dirty="0"/>
          </a:p>
        </p:txBody>
      </p:sp>
      <p:sp>
        <p:nvSpPr>
          <p:cNvPr id="3" name="Content Placeholder 2"/>
          <p:cNvSpPr>
            <a:spLocks noGrp="1"/>
          </p:cNvSpPr>
          <p:nvPr>
            <p:ph idx="1"/>
          </p:nvPr>
        </p:nvSpPr>
        <p:spPr/>
        <p:txBody>
          <a:bodyPr/>
          <a:lstStyle/>
          <a:p>
            <a:r>
              <a:rPr lang="en-US" dirty="0" smtClean="0"/>
              <a:t>Do not write through slaves</a:t>
            </a:r>
          </a:p>
          <a:p>
            <a:pPr lvl="1"/>
            <a:r>
              <a:rPr lang="en-US" dirty="0" smtClean="0"/>
              <a:t>Performance impact</a:t>
            </a:r>
          </a:p>
          <a:p>
            <a:r>
              <a:rPr lang="en-US" dirty="0" smtClean="0"/>
              <a:t>For </a:t>
            </a:r>
            <a:r>
              <a:rPr lang="en-US" dirty="0"/>
              <a:t>increased durability, use </a:t>
            </a:r>
            <a:r>
              <a:rPr lang="en-US" dirty="0" err="1" smtClean="0">
                <a:latin typeface="Courier"/>
                <a:cs typeface="Courier"/>
              </a:rPr>
              <a:t>ha.tx_push_factor</a:t>
            </a:r>
            <a:r>
              <a:rPr lang="en-US" dirty="0" smtClean="0"/>
              <a:t> with value 1 or more</a:t>
            </a:r>
          </a:p>
          <a:p>
            <a:r>
              <a:rPr lang="en-US" dirty="0" smtClean="0"/>
              <a:t>In server environment, use ‘write’ load balance, which directs to master, and ‘read’ load balancer</a:t>
            </a:r>
            <a:endParaRPr lang="en-US" dirty="0"/>
          </a:p>
        </p:txBody>
      </p:sp>
    </p:spTree>
    <p:extLst>
      <p:ext uri="{BB962C8B-B14F-4D97-AF65-F5344CB8AC3E}">
        <p14:creationId xmlns:p14="http://schemas.microsoft.com/office/powerpoint/2010/main" val="24600979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a:t>
            </a:r>
            <a:r>
              <a:rPr lang="en-US" dirty="0" err="1">
                <a:latin typeface="Courier"/>
                <a:cs typeface="Courier"/>
              </a:rPr>
              <a:t>EphemeralDatabase</a:t>
            </a:r>
            <a:endParaRPr lang="en-US" dirty="0">
              <a:latin typeface="Courier"/>
              <a:cs typeface="Courier"/>
            </a:endParaRPr>
          </a:p>
          <a:p>
            <a:pPr lvl="1"/>
            <a:r>
              <a:rPr lang="en-US" dirty="0"/>
              <a:t>In-memory</a:t>
            </a:r>
          </a:p>
          <a:p>
            <a:pPr lvl="1"/>
            <a:r>
              <a:rPr lang="en-US" dirty="0"/>
              <a:t>For testing purposes only</a:t>
            </a:r>
          </a:p>
          <a:p>
            <a:pPr lvl="1"/>
            <a:r>
              <a:rPr lang="en-US" dirty="0"/>
              <a:t>Included in the kernel test jar:</a:t>
            </a:r>
          </a:p>
          <a:p>
            <a:pPr lvl="1"/>
            <a:endParaRPr lang="en-US" dirty="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a:t>
            </a:r>
            <a:r>
              <a:rPr lang="en-US" sz="1900" dirty="0" smtClean="0">
                <a:latin typeface="Courier"/>
                <a:cs typeface="Courier"/>
              </a:rPr>
              <a:t>1.8&lt;</a:t>
            </a:r>
            <a:r>
              <a:rPr lang="en-US" sz="1900" dirty="0">
                <a:latin typeface="Courier"/>
                <a:cs typeface="Courier"/>
              </a:rPr>
              <a: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  &lt;scope&gt;test&lt;/scope&gt;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Database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new </a:t>
            </a:r>
            <a:r>
              <a:rPr lang="en-US" sz="1400" dirty="0" err="1">
                <a:latin typeface="Courier"/>
                <a:cs typeface="Courier"/>
              </a:rPr>
              <a:t>FriendOfAFriendSearch</a:t>
            </a:r>
            <a:r>
              <a:rPr lang="en-US" sz="1400" dirty="0">
                <a:latin typeface="Courier"/>
                <a:cs typeface="Courier"/>
              </a:rPr>
              <a:t>(</a:t>
            </a:r>
            <a:r>
              <a:rPr lang="en-US" sz="1400" dirty="0" err="1">
                <a:latin typeface="Courier"/>
                <a:cs typeface="Courier"/>
              </a:rPr>
              <a:t>db.getGraph</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89944"/>
              <a:gd name="adj2" fmla="val -53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94919"/>
              <a:gd name="adj2" fmla="val 1617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a:t>Use </a:t>
            </a:r>
            <a:r>
              <a:rPr lang="en-US" dirty="0" err="1">
                <a:latin typeface="Courier"/>
                <a:cs typeface="Courier"/>
              </a:rPr>
              <a:t>ServerBuilder</a:t>
            </a:r>
            <a:r>
              <a:rPr lang="en-US" dirty="0"/>
              <a:t> to create a server</a:t>
            </a:r>
          </a:p>
          <a:p>
            <a:r>
              <a:rPr lang="en-US" dirty="0"/>
              <a:t>Start the server</a:t>
            </a:r>
          </a:p>
          <a:p>
            <a:r>
              <a:rPr lang="en-US" dirty="0"/>
              <a:t>Populate the database</a:t>
            </a:r>
          </a:p>
          <a:p>
            <a:r>
              <a:rPr lang="en-US" dirty="0"/>
              <a:t>Run test</a:t>
            </a:r>
          </a:p>
          <a:p>
            <a:r>
              <a:rPr lang="en-US" dirty="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Utility class for building and configuring a server:</a:t>
            </a:r>
          </a:p>
          <a:p>
            <a:endParaRPr lang="en-US" dirty="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CommunityNeoServer</a:t>
            </a:r>
            <a:r>
              <a:rPr lang="en-US" sz="1400" dirty="0">
                <a:latin typeface="Courier"/>
                <a:cs typeface="Courier"/>
              </a:rPr>
              <a:t> server;</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ServerBuilder.server</a:t>
            </a:r>
            <a:r>
              <a:rPr lang="en-US" sz="1400" dirty="0">
                <a:latin typeface="Courier"/>
                <a:cs typeface="Courier"/>
              </a:rPr>
              <a:t>().build();</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teardown()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a:t>
            </a:r>
            <a:r>
              <a:rPr lang="en-US" sz="1400" dirty="0" err="1">
                <a:latin typeface="Courier"/>
                <a:cs typeface="Courier"/>
              </a:rPr>
              <a:t>db</a:t>
            </a:r>
            <a:r>
              <a:rPr lang="en-US" sz="1400" dirty="0">
                <a:latin typeface="Courier"/>
                <a:cs typeface="Courier"/>
              </a:rPr>
              <a:t> ) {</a:t>
            </a:r>
          </a:p>
          <a:p>
            <a:pPr marL="0" indent="0">
              <a:buNone/>
            </a:pPr>
            <a:r>
              <a:rPr lang="en-US" sz="1400" dirty="0">
                <a:latin typeface="Courier"/>
                <a:cs typeface="Courier"/>
              </a:rPr>
              <a:t>    Transaction </a:t>
            </a:r>
            <a:r>
              <a:rPr lang="en-US" sz="1400" dirty="0" err="1">
                <a:latin typeface="Courier"/>
                <a:cs typeface="Courier"/>
              </a:rPr>
              <a:t>tx</a:t>
            </a:r>
            <a:r>
              <a:rPr lang="en-US" sz="1400" dirty="0">
                <a:latin typeface="Courier"/>
                <a:cs typeface="Courier"/>
              </a:rPr>
              <a:t> = </a:t>
            </a:r>
            <a:r>
              <a:rPr lang="en-US" sz="1400" dirty="0" err="1">
                <a:latin typeface="Courier"/>
                <a:cs typeface="Courier"/>
              </a:rPr>
              <a:t>db.beginTx</a:t>
            </a:r>
            <a:r>
              <a:rPr lang="en-US" sz="1400" dirty="0">
                <a:latin typeface="Courier"/>
                <a:cs typeface="Courier"/>
              </a:rPr>
              <a:t>();</a:t>
            </a:r>
          </a:p>
          <a:p>
            <a:pPr marL="0" indent="0">
              <a:buNone/>
            </a:pPr>
            <a:r>
              <a:rPr lang="en-US" sz="1400" dirty="0">
                <a:latin typeface="Courier"/>
                <a:cs typeface="Courier"/>
              </a:rPr>
              <a:t>    try {</a:t>
            </a:r>
          </a:p>
          <a:p>
            <a:pPr marL="0" indent="0">
              <a:buNone/>
            </a:pPr>
            <a:r>
              <a:rPr lang="en-US" sz="1400" dirty="0">
                <a:latin typeface="Courier"/>
                <a:cs typeface="Courier"/>
              </a:rPr>
              <a:t>        // Populate database</a:t>
            </a:r>
          </a:p>
          <a:p>
            <a:pPr marL="0" indent="0">
              <a:buNone/>
            </a:pPr>
            <a:r>
              <a:rPr lang="en-US" sz="1400" dirty="0">
                <a:latin typeface="Courier"/>
                <a:cs typeface="Courier"/>
              </a:rPr>
              <a:t>    }</a:t>
            </a:r>
          </a:p>
          <a:p>
            <a:pPr marL="0" indent="0">
              <a:buNone/>
            </a:pPr>
            <a:r>
              <a:rPr lang="en-US" sz="1400" dirty="0">
                <a:latin typeface="Courier"/>
                <a:cs typeface="Courier"/>
              </a:rPr>
              <a:t>    finally {</a:t>
            </a:r>
          </a:p>
          <a:p>
            <a:pPr marL="0" indent="0">
              <a:buNone/>
            </a:pPr>
            <a:r>
              <a:rPr lang="en-US" sz="1400" dirty="0">
                <a:latin typeface="Courier"/>
                <a:cs typeface="Courier"/>
              </a:rPr>
              <a:t>        </a:t>
            </a:r>
            <a:r>
              <a:rPr lang="en-US" sz="1400" dirty="0" err="1">
                <a:latin typeface="Courier"/>
                <a:cs typeface="Courier"/>
              </a:rPr>
              <a:t>tx.finish</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a:t>
            </a:r>
          </a:p>
        </p:txBody>
      </p:sp>
      <p:sp>
        <p:nvSpPr>
          <p:cNvPr id="6" name="Rectangular Callout 5"/>
          <p:cNvSpPr/>
          <p:nvPr/>
        </p:nvSpPr>
        <p:spPr>
          <a:xfrm>
            <a:off x="5948404" y="3018430"/>
            <a:ext cx="2840530" cy="919135"/>
          </a:xfrm>
          <a:prstGeom prst="wedgeRectCallout">
            <a:avLst>
              <a:gd name="adj1" fmla="val -92635"/>
              <a:gd name="adj2" fmla="val -914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smtClean="0">
                <a:latin typeface="Courier"/>
                <a:cs typeface="Courier"/>
              </a:rPr>
              <a:t>Database </a:t>
            </a:r>
            <a:r>
              <a:rPr lang="en-US" sz="1400" dirty="0" err="1" smtClean="0">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smtClean="0">
                <a:latin typeface="Courier"/>
                <a:cs typeface="Courier"/>
              </a:rPr>
              <a:t>db.getGraph</a:t>
            </a:r>
            <a:r>
              <a:rPr lang="en-US" sz="1400" b="1" dirty="0" smtClean="0">
                <a:latin typeface="Courier"/>
                <a:cs typeface="Courier"/>
              </a:rPr>
              <a:t>()</a:t>
            </a:r>
            <a:r>
              <a:rPr lang="en-US" sz="1400" dirty="0" smtClean="0">
                <a:latin typeface="Courier"/>
                <a:cs typeface="Courier"/>
              </a:rPr>
              <a: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31729"/>
              <a:gd name="adj2" fmla="val 2154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322522" y="3285836"/>
            <a:ext cx="8821478" cy="1752600"/>
          </a:xfrm>
        </p:spPr>
        <p:txBody>
          <a:bodyPr>
            <a:normAutofit/>
          </a:bodyPr>
          <a:lstStyle/>
          <a:p>
            <a:r>
              <a:rPr lang="en-US" sz="2800" b="1" dirty="0" smtClean="0">
                <a:latin typeface="Courier New"/>
                <a:cs typeface="Courier New"/>
              </a:rPr>
              <a:t>Tutorial: </a:t>
            </a:r>
            <a:r>
              <a:rPr lang="en-US" sz="2800" b="1" dirty="0">
                <a:latin typeface="Courier New"/>
                <a:cs typeface="Courier New"/>
              </a:rPr>
              <a:t>http://</a:t>
            </a:r>
            <a:r>
              <a:rPr lang="en-US" sz="2800" b="1" dirty="0" err="1">
                <a:latin typeface="Courier New"/>
                <a:cs typeface="Courier New"/>
              </a:rPr>
              <a:t>tinyurl.com</a:t>
            </a:r>
            <a:r>
              <a:rPr lang="en-US" sz="2800" b="1" dirty="0">
                <a:latin typeface="Courier New"/>
                <a:cs typeface="Courier New"/>
              </a:rPr>
              <a:t>/neo4j-koans</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47238</TotalTime>
  <Words>12940</Words>
  <Application>Microsoft Macintosh PowerPoint</Application>
  <PresentationFormat>On-screen Show (4:3)</PresentationFormat>
  <Paragraphs>2173</Paragraphs>
  <Slides>266</Slides>
  <Notes>81</Notes>
  <HiddenSlides>0</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HA Recommendations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814</cp:revision>
  <cp:lastPrinted>2012-09-09T18:56:07Z</cp:lastPrinted>
  <dcterms:created xsi:type="dcterms:W3CDTF">2011-03-08T13:24:17Z</dcterms:created>
  <dcterms:modified xsi:type="dcterms:W3CDTF">2012-10-20T18:22:57Z</dcterms:modified>
</cp:coreProperties>
</file>